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5"/>
  </p:handoutMasterIdLst>
  <p:sldIdLst>
    <p:sldId id="528" r:id="rId2"/>
    <p:sldId id="539" r:id="rId3"/>
    <p:sldId id="540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P" initials="H" lastIdx="1" clrIdx="0">
    <p:extLst>
      <p:ext uri="{19B8F6BF-5375-455C-9EA6-DF929625EA0E}">
        <p15:presenceInfo xmlns:p15="http://schemas.microsoft.com/office/powerpoint/2012/main" userId="ef79c92c30a0cee2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28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8" d="100"/>
          <a:sy n="48" d="100"/>
        </p:scale>
        <p:origin x="2752" y="4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D511BE-C573-4DEE-AAE7-BA95E6ADDF69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6AB6A9-7D66-4280-872A-C769F38F962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2951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50383-AB86-4575-BA0C-23FF735F4764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645B3-766E-47D8-A960-79FC59A75836}" type="slidenum">
              <a:rPr lang="en-US" smtClean="0"/>
              <a:t>‹Nº›</a:t>
            </a:fld>
            <a:endParaRPr lang="en-US"/>
          </a:p>
        </p:txBody>
      </p:sp>
      <p:pic>
        <p:nvPicPr>
          <p:cNvPr id="10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5872"/>
            <a:ext cx="9143999" cy="68638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Imagen 10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781763" y="288238"/>
            <a:ext cx="1054699" cy="695004"/>
          </a:xfrm>
          <a:prstGeom prst="rect">
            <a:avLst/>
          </a:prstGeom>
        </p:spPr>
      </p:pic>
      <p:pic>
        <p:nvPicPr>
          <p:cNvPr id="12" name="Imagen 11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8102840" y="6483194"/>
            <a:ext cx="825020" cy="204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81269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Editar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150383-AB86-4575-BA0C-23FF735F4764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A645B3-766E-47D8-A960-79FC59A7583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932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778C7AE-2EF4-495A-8CE0-678ED6940B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O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413A339D-0B3B-4625-B7BF-4F9407B49B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O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5767774F-4916-44A2-9A4C-CFB1117E20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3048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O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2E5C3333-D910-499E-8061-4B58B8565702}"/>
              </a:ext>
            </a:extLst>
          </p:cNvPr>
          <p:cNvSpPr txBox="1"/>
          <p:nvPr/>
        </p:nvSpPr>
        <p:spPr>
          <a:xfrm>
            <a:off x="304800" y="1260508"/>
            <a:ext cx="82262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b="1" dirty="0">
                <a:solidFill>
                  <a:schemeClr val="tx2"/>
                </a:solidFill>
              </a:rPr>
              <a:t>2. Intervención integral para conductas adictivas y salud mental   </a:t>
            </a:r>
            <a:endParaRPr lang="es-CO" sz="2400" dirty="0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A499B6FC-2B50-4249-8D7A-6B1D58DEBEA2}"/>
              </a:ext>
            </a:extLst>
          </p:cNvPr>
          <p:cNvSpPr txBox="1"/>
          <p:nvPr/>
        </p:nvSpPr>
        <p:spPr>
          <a:xfrm>
            <a:off x="350759" y="3375950"/>
            <a:ext cx="8226267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b="1" dirty="0"/>
              <a:t>🔎 Valoración Inicial</a:t>
            </a:r>
          </a:p>
          <a:p>
            <a:endParaRPr lang="es-MX" b="1" dirty="0"/>
          </a:p>
          <a:p>
            <a:pPr algn="just"/>
            <a:r>
              <a:rPr lang="es-MX" sz="1600" dirty="0"/>
              <a:t>Proceso por el cual se identifica la fase del consumo y las necesidades específicas del paciente, con el fin de definir el plan de intervención más adecuado e indicar la modalidad de proceso más adecuado (internado y/o ambulatorio)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A235940A-6698-40B7-9085-FC6B9BE5DD47}"/>
              </a:ext>
            </a:extLst>
          </p:cNvPr>
          <p:cNvSpPr txBox="1"/>
          <p:nvPr/>
        </p:nvSpPr>
        <p:spPr>
          <a:xfrm>
            <a:off x="396718" y="5218747"/>
            <a:ext cx="8134350" cy="11387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b="1" dirty="0"/>
              <a:t>📅 Tratamiento Ambulatorio – Consulta Externa</a:t>
            </a:r>
          </a:p>
          <a:p>
            <a:endParaRPr lang="es-MX" b="1" dirty="0"/>
          </a:p>
          <a:p>
            <a:r>
              <a:rPr lang="es-MX" sz="1600" dirty="0"/>
              <a:t>Acompañamiento individual mediante sesiones de psicología y/o trabajo social, con frecuencia semanal o quincenal, según el plan de atención para cada paciente.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6E5E42BD-8F7F-4F5B-8E28-32D52F1EAFFB}"/>
              </a:ext>
            </a:extLst>
          </p:cNvPr>
          <p:cNvSpPr txBox="1"/>
          <p:nvPr/>
        </p:nvSpPr>
        <p:spPr>
          <a:xfrm>
            <a:off x="352425" y="2179975"/>
            <a:ext cx="843915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MX" sz="1600" dirty="0"/>
              <a:t>Brindamos atención especializada desde psicología y trabajo social para adolescentes y adultos, orientada al abordaje del consumo de sustancias psicoactivas, problemáticas asociadas y fortalecimiento del bienestar emocional.</a:t>
            </a:r>
            <a:endParaRPr lang="es-CO" sz="1600" dirty="0"/>
          </a:p>
        </p:txBody>
      </p:sp>
    </p:spTree>
    <p:extLst>
      <p:ext uri="{BB962C8B-B14F-4D97-AF65-F5344CB8AC3E}">
        <p14:creationId xmlns:p14="http://schemas.microsoft.com/office/powerpoint/2010/main" val="22251255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778C7AE-2EF4-495A-8CE0-678ED6940B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O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413A339D-0B3B-4625-B7BF-4F9407B49B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O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5767774F-4916-44A2-9A4C-CFB1117E20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3048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O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8F31FE98-51FB-4E5D-8E76-9A033709D8C6}"/>
              </a:ext>
            </a:extLst>
          </p:cNvPr>
          <p:cNvSpPr txBox="1"/>
          <p:nvPr/>
        </p:nvSpPr>
        <p:spPr>
          <a:xfrm>
            <a:off x="400050" y="1690330"/>
            <a:ext cx="5324475" cy="46782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b="1" dirty="0"/>
              <a:t>🧭 Abordaje en Conductas Adictivas</a:t>
            </a:r>
          </a:p>
          <a:p>
            <a:endParaRPr lang="es-MX" b="1" dirty="0"/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es-MX" sz="1600" dirty="0"/>
              <a:t>Espacio motivacional para el inicio de tratamiento.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es-MX" sz="1600" dirty="0"/>
              <a:t>Proceso de motivación al cambio.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es-MX" sz="1600" dirty="0"/>
              <a:t>Orientación familiar (sin asistencia del paciente), brindando herramientas para el manejo de la situación, establecimiento de límites y apoyo efectivo.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es-MX" dirty="0"/>
          </a:p>
          <a:p>
            <a:pPr algn="just"/>
            <a:r>
              <a:rPr lang="es-MX" b="1" dirty="0"/>
              <a:t>🧠 Bienestar Emocional y Salud Mental</a:t>
            </a:r>
          </a:p>
          <a:p>
            <a:pPr algn="just"/>
            <a:endParaRPr lang="es-MX" b="1" dirty="0"/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es-MX" sz="1600" dirty="0"/>
              <a:t>Acompañamiento terapéutico en situaciones de ansiedad, tristeza y baja autoestima.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es-MX" sz="1600" dirty="0"/>
              <a:t>Prevención y manejo del estrés y del agotamiento emocional (burnout).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es-MX" sz="1600" dirty="0"/>
              <a:t>Apoyo en la gestión de emociones asociadas a experiencias difíciles o traumáticas.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es-MX" sz="1600" dirty="0"/>
              <a:t>Acompañamiento en procesos de duelo y manejo de pérdidas.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9C0FA4C1-2639-42F3-99DF-B14E76A99126}"/>
              </a:ext>
            </a:extLst>
          </p:cNvPr>
          <p:cNvSpPr txBox="1"/>
          <p:nvPr/>
        </p:nvSpPr>
        <p:spPr>
          <a:xfrm>
            <a:off x="400050" y="1228665"/>
            <a:ext cx="81534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b="1" dirty="0"/>
              <a:t>🔹 </a:t>
            </a:r>
            <a:r>
              <a:rPr lang="es-MX" sz="2400" b="1" dirty="0"/>
              <a:t>Servicios Especializados por Consulta Externa</a:t>
            </a:r>
          </a:p>
        </p:txBody>
      </p:sp>
      <p:pic>
        <p:nvPicPr>
          <p:cNvPr id="19" name="Imagen 18">
            <a:extLst>
              <a:ext uri="{FF2B5EF4-FFF2-40B4-BE49-F238E27FC236}">
                <a16:creationId xmlns:a16="http://schemas.microsoft.com/office/drawing/2014/main" id="{95FB5899-DF7A-4412-A5E7-CF598760031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5855" y="2369670"/>
            <a:ext cx="2608095" cy="3477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48474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778C7AE-2EF4-495A-8CE0-678ED6940B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O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413A339D-0B3B-4625-B7BF-4F9407B49B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O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5767774F-4916-44A2-9A4C-CFB1117E20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3048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O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3E150193-C8A1-4361-B0F2-C39B59B13D1E}"/>
              </a:ext>
            </a:extLst>
          </p:cNvPr>
          <p:cNvSpPr txBox="1"/>
          <p:nvPr/>
        </p:nvSpPr>
        <p:spPr>
          <a:xfrm>
            <a:off x="304800" y="1300579"/>
            <a:ext cx="4819650" cy="41857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b="1" dirty="0"/>
              <a:t>🌱 Desarrollo Personal y Proyecto de Vida</a:t>
            </a:r>
          </a:p>
          <a:p>
            <a:endParaRPr lang="es-MX" b="1" dirty="0"/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es-MX" sz="1600" dirty="0"/>
              <a:t>Construcción y fortalecimiento del proyecto de vida.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es-MX" sz="1600" dirty="0"/>
              <a:t>Promoción de la resiliencia y el bienestar emocional.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es-MX" sz="1600" dirty="0"/>
              <a:t>Fortalecimiento de la autoestima y la autoconfianza.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es-MX" sz="1600" dirty="0"/>
              <a:t>Promoción de hábitos saludables para el equilibrio mental.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es-MX" dirty="0"/>
          </a:p>
          <a:p>
            <a:pPr algn="just"/>
            <a:r>
              <a:rPr lang="es-MX" b="1" dirty="0"/>
              <a:t>🤝 Habilidades para la Vida</a:t>
            </a:r>
          </a:p>
          <a:p>
            <a:pPr algn="just"/>
            <a:endParaRPr lang="es-MX" b="1" dirty="0"/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es-MX" sz="1600" dirty="0"/>
              <a:t>Refuerzo en habilidades sociales (toma de decisiones, manejo de límites y regulación emocional).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es-MX" sz="1600" dirty="0"/>
              <a:t>Desarrollo de comunicación asertiva y resolución de conflictos.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es-MX" sz="1600" dirty="0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B59B368E-DC78-41DF-8DC1-4D31417D4466}"/>
              </a:ext>
            </a:extLst>
          </p:cNvPr>
          <p:cNvSpPr txBox="1"/>
          <p:nvPr/>
        </p:nvSpPr>
        <p:spPr>
          <a:xfrm>
            <a:off x="304800" y="5429727"/>
            <a:ext cx="5629275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b="1" dirty="0"/>
              <a:t>👥 Población Atendida</a:t>
            </a:r>
          </a:p>
          <a:p>
            <a:endParaRPr lang="es-MX" b="1" dirty="0"/>
          </a:p>
          <a:p>
            <a:r>
              <a:rPr lang="es-MX" sz="1600" dirty="0"/>
              <a:t>Niños, niñas, adolescentes  y adultos.</a:t>
            </a: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3C8673DC-4579-4D14-9497-609A428F0FF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9251" y="2517576"/>
            <a:ext cx="3259932" cy="2444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3707554"/>
      </p:ext>
    </p:extLst>
  </p:cSld>
  <p:clrMapOvr>
    <a:masterClrMapping/>
  </p:clrMapOvr>
</p:sld>
</file>

<file path=ppt/theme/theme1.xml><?xml version="1.0" encoding="utf-8"?>
<a:theme xmlns:a="http://schemas.openxmlformats.org/drawingml/2006/main" name="1_Diseñ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3273</TotalTime>
  <Words>303</Words>
  <Application>Microsoft Office PowerPoint</Application>
  <PresentationFormat>Presentación en pantalla (4:3)</PresentationFormat>
  <Paragraphs>35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Wingdings</vt:lpstr>
      <vt:lpstr>1_Diseño personalizado</vt:lpstr>
      <vt:lpstr>Presentación de PowerPoint</vt:lpstr>
      <vt:lpstr>Presentación de PowerPoint</vt:lpstr>
      <vt:lpstr>Presentación de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HP</dc:creator>
  <cp:lastModifiedBy>Victoria Correa</cp:lastModifiedBy>
  <cp:revision>152</cp:revision>
  <dcterms:created xsi:type="dcterms:W3CDTF">2018-08-16T14:01:54Z</dcterms:created>
  <dcterms:modified xsi:type="dcterms:W3CDTF">2026-03-13T17:27:52Z</dcterms:modified>
</cp:coreProperties>
</file>